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</p:sldIdLst>
  <p:sldSz cx="14630400" cy="8229600"/>
  <p:notesSz cx="8229600" cy="14630400"/>
  <p:embeddedFontLst>
    <p:embeddedFont>
      <p:font typeface="Barlow" panose="00000500000000000000" pitchFamily="2" charset="0"/>
      <p:regular r:id="rId1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1" autoAdjust="0"/>
    <p:restoredTop sz="94610"/>
  </p:normalViewPr>
  <p:slideViewPr>
    <p:cSldViewPr snapToGrid="0" snapToObjects="1">
      <p:cViewPr varScale="1">
        <p:scale>
          <a:sx n="57" d="100"/>
          <a:sy n="57" d="100"/>
        </p:scale>
        <p:origin x="582" y="8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3221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11" Type="http://schemas.openxmlformats.org/officeDocument/2006/relationships/image" Target="../media/image10.jp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612" y="553641"/>
            <a:ext cx="13221176" cy="1118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Instrucciones para la Prueba de Acceso a la Universidad - PAU 2025</a:t>
            </a:r>
            <a:endParaRPr lang="en-US" sz="3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12" y="2074783"/>
            <a:ext cx="3116580" cy="192607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4612" y="4252436"/>
            <a:ext cx="3116580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Documentación e identificación</a:t>
            </a:r>
            <a:endParaRPr lang="en-US" sz="15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771" y="2074783"/>
            <a:ext cx="3116580" cy="192607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072771" y="4252436"/>
            <a:ext cx="3116580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Normas de comportamiento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0930" y="2074783"/>
            <a:ext cx="3116580" cy="192607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40930" y="4252436"/>
            <a:ext cx="3116580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Prohibiciones específicas</a:t>
            </a:r>
            <a:endParaRPr lang="en-US" sz="15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9089" y="2074783"/>
            <a:ext cx="3116699" cy="192619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10809089" y="4252555"/>
            <a:ext cx="3116699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Material de examen</a:t>
            </a:r>
            <a:endParaRPr lang="en-US" sz="15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612" y="4977289"/>
            <a:ext cx="3116580" cy="192607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04612" y="7154942"/>
            <a:ext cx="3116580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Materiales Permitidos por asignatura</a:t>
            </a:r>
            <a:endParaRPr lang="en-US" sz="155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2771" y="4977289"/>
            <a:ext cx="3116580" cy="19260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072771" y="7154942"/>
            <a:ext cx="3116580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Estructura y optatividad</a:t>
            </a:r>
            <a:endParaRPr lang="en-US" sz="1550" dirty="0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40930" y="4977289"/>
            <a:ext cx="3116580" cy="19260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7440930" y="7154942"/>
            <a:ext cx="3116580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Consecuencias de incumplimiento</a:t>
            </a:r>
            <a:endParaRPr lang="en-US" sz="155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D16C6649-5175-447D-9492-699E56FAAB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876904" y="7068585"/>
            <a:ext cx="1656678" cy="11098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1235988"/>
            <a:ext cx="7415927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Documentación e Identificación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350437" y="2977872"/>
            <a:ext cx="555427" cy="555427"/>
          </a:xfrm>
          <a:prstGeom prst="roundRect">
            <a:avLst>
              <a:gd name="adj" fmla="val 66675"/>
            </a:avLst>
          </a:prstGeom>
          <a:solidFill>
            <a:srgbClr val="0A081B"/>
          </a:solidFill>
          <a:ln w="30480">
            <a:solidFill>
              <a:srgbClr val="16FFB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546" y="3049786"/>
            <a:ext cx="329089" cy="4114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52680" y="306264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DNI Visible</a:t>
            </a:r>
            <a:endParaRPr lang="en-US" sz="2150" dirty="0"/>
          </a:p>
        </p:txBody>
      </p:sp>
      <p:sp>
        <p:nvSpPr>
          <p:cNvPr id="7" name="Text 3"/>
          <p:cNvSpPr/>
          <p:nvPr/>
        </p:nvSpPr>
        <p:spPr>
          <a:xfrm>
            <a:off x="7152680" y="3553658"/>
            <a:ext cx="2751415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Obligatorio mantener el DNI sobre la mesa, visible y junto a las etiquetas durante toda la prueba.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10212705" y="2977872"/>
            <a:ext cx="555427" cy="555427"/>
          </a:xfrm>
          <a:prstGeom prst="roundRect">
            <a:avLst>
              <a:gd name="adj" fmla="val 66675"/>
            </a:avLst>
          </a:prstGeom>
          <a:solidFill>
            <a:srgbClr val="0A081B"/>
          </a:solidFill>
          <a:ln w="30480">
            <a:solidFill>
              <a:srgbClr val="29DDD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5814" y="3049786"/>
            <a:ext cx="329089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014948" y="306264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Etiquetas</a:t>
            </a:r>
            <a:endParaRPr lang="en-US" sz="2150" dirty="0"/>
          </a:p>
        </p:txBody>
      </p:sp>
      <p:sp>
        <p:nvSpPr>
          <p:cNvPr id="11" name="Text 6"/>
          <p:cNvSpPr/>
          <p:nvPr/>
        </p:nvSpPr>
        <p:spPr>
          <a:xfrm>
            <a:off x="11014948" y="3553658"/>
            <a:ext cx="2751415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Pegar etiquetas en los espacios ETIQUETA 1 y 2. El espacio ETIQUETA 3 debe quedar libre.</a:t>
            </a:r>
            <a:endParaRPr lang="en-US" sz="1900" dirty="0"/>
          </a:p>
        </p:txBody>
      </p:sp>
      <p:sp>
        <p:nvSpPr>
          <p:cNvPr id="12" name="Shape 7"/>
          <p:cNvSpPr/>
          <p:nvPr/>
        </p:nvSpPr>
        <p:spPr>
          <a:xfrm>
            <a:off x="6350437" y="5627608"/>
            <a:ext cx="555427" cy="555427"/>
          </a:xfrm>
          <a:prstGeom prst="roundRect">
            <a:avLst>
              <a:gd name="adj" fmla="val 66675"/>
            </a:avLst>
          </a:prstGeom>
          <a:solidFill>
            <a:srgbClr val="0A081B"/>
          </a:solidFill>
          <a:ln w="30480">
            <a:solidFill>
              <a:srgbClr val="37A7E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3546" y="5699522"/>
            <a:ext cx="329089" cy="41148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152680" y="571238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Datos Personales</a:t>
            </a:r>
            <a:endParaRPr lang="en-US" sz="2150" dirty="0"/>
          </a:p>
        </p:txBody>
      </p:sp>
      <p:sp>
        <p:nvSpPr>
          <p:cNvPr id="15" name="Text 9"/>
          <p:cNvSpPr/>
          <p:nvPr/>
        </p:nvSpPr>
        <p:spPr>
          <a:xfrm>
            <a:off x="7152680" y="6203394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Completar todos los datos personales en la parte derecha del cabecero.</a:t>
            </a:r>
            <a:endParaRPr lang="en-US" sz="190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EA8D1E66-0A6C-4F24-9FBE-F629AA4B8D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76904" y="7068585"/>
            <a:ext cx="1656678" cy="11098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055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9952" y="623411"/>
            <a:ext cx="6723102" cy="629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Normas de Comportamiento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6534983" y="1593294"/>
            <a:ext cx="30480" cy="6013847"/>
          </a:xfrm>
          <a:prstGeom prst="roundRect">
            <a:avLst>
              <a:gd name="adj" fmla="val 1115817"/>
            </a:avLst>
          </a:prstGeom>
          <a:solidFill>
            <a:srgbClr val="FFFFFF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Shape 2"/>
          <p:cNvSpPr/>
          <p:nvPr/>
        </p:nvSpPr>
        <p:spPr>
          <a:xfrm>
            <a:off x="6759535" y="1833086"/>
            <a:ext cx="680085" cy="30480"/>
          </a:xfrm>
          <a:prstGeom prst="roundRect">
            <a:avLst>
              <a:gd name="adj" fmla="val 1115817"/>
            </a:avLst>
          </a:prstGeom>
          <a:solidFill>
            <a:srgbClr val="16FFBB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6279952" y="1593294"/>
            <a:ext cx="510064" cy="510064"/>
          </a:xfrm>
          <a:prstGeom prst="roundRect">
            <a:avLst>
              <a:gd name="adj" fmla="val 66678"/>
            </a:avLst>
          </a:prstGeom>
          <a:solidFill>
            <a:srgbClr val="0A081B"/>
          </a:solidFill>
          <a:ln w="22860">
            <a:solidFill>
              <a:srgbClr val="16FFB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3834" y="1659434"/>
            <a:ext cx="302300" cy="37778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668697" y="1671161"/>
            <a:ext cx="2747248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Permanencia en el Aula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7668697" y="2122051"/>
            <a:ext cx="6168152" cy="725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No se puede abandonar el aula durante los primeros treinta minutos del examen.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6759535" y="3540562"/>
            <a:ext cx="680085" cy="30480"/>
          </a:xfrm>
          <a:prstGeom prst="roundRect">
            <a:avLst>
              <a:gd name="adj" fmla="val 1115817"/>
            </a:avLst>
          </a:prstGeom>
          <a:solidFill>
            <a:srgbClr val="29DDD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Shape 7"/>
          <p:cNvSpPr/>
          <p:nvPr/>
        </p:nvSpPr>
        <p:spPr>
          <a:xfrm>
            <a:off x="6279952" y="3300770"/>
            <a:ext cx="510064" cy="510064"/>
          </a:xfrm>
          <a:prstGeom prst="roundRect">
            <a:avLst>
              <a:gd name="adj" fmla="val 66678"/>
            </a:avLst>
          </a:prstGeom>
          <a:solidFill>
            <a:srgbClr val="0A081B"/>
          </a:solidFill>
          <a:ln w="22860">
            <a:solidFill>
              <a:srgbClr val="29DDD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3834" y="3366909"/>
            <a:ext cx="302300" cy="37778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668697" y="3378637"/>
            <a:ext cx="2519243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Silencio Absoluto</a:t>
            </a:r>
            <a:endParaRPr lang="en-US" sz="1950" dirty="0"/>
          </a:p>
        </p:txBody>
      </p:sp>
      <p:sp>
        <p:nvSpPr>
          <p:cNvPr id="14" name="Text 9"/>
          <p:cNvSpPr/>
          <p:nvPr/>
        </p:nvSpPr>
        <p:spPr>
          <a:xfrm>
            <a:off x="7668697" y="3829526"/>
            <a:ext cx="6168152" cy="362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Las pruebas se realizarán en completo silencio.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6759535" y="4885373"/>
            <a:ext cx="680085" cy="30480"/>
          </a:xfrm>
          <a:prstGeom prst="roundRect">
            <a:avLst>
              <a:gd name="adj" fmla="val 1115817"/>
            </a:avLst>
          </a:prstGeom>
          <a:solidFill>
            <a:srgbClr val="37A7E7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Shape 11"/>
          <p:cNvSpPr/>
          <p:nvPr/>
        </p:nvSpPr>
        <p:spPr>
          <a:xfrm>
            <a:off x="6279952" y="4645581"/>
            <a:ext cx="510064" cy="510064"/>
          </a:xfrm>
          <a:prstGeom prst="roundRect">
            <a:avLst>
              <a:gd name="adj" fmla="val 66678"/>
            </a:avLst>
          </a:prstGeom>
          <a:solidFill>
            <a:srgbClr val="0A081B"/>
          </a:solidFill>
          <a:ln w="22860">
            <a:solidFill>
              <a:srgbClr val="37A7E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3834" y="4711720"/>
            <a:ext cx="302300" cy="37778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668697" y="4723448"/>
            <a:ext cx="2519243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Prohibido Copiar</a:t>
            </a:r>
            <a:endParaRPr lang="en-US" sz="1950" dirty="0"/>
          </a:p>
        </p:txBody>
      </p:sp>
      <p:sp>
        <p:nvSpPr>
          <p:cNvPr id="19" name="Text 13"/>
          <p:cNvSpPr/>
          <p:nvPr/>
        </p:nvSpPr>
        <p:spPr>
          <a:xfrm>
            <a:off x="7668697" y="5174337"/>
            <a:ext cx="6168152" cy="725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 un alumno es sorprendido copiando, su convocatoria quedará invalidada.</a:t>
            </a:r>
            <a:endParaRPr lang="en-US" sz="1750" dirty="0"/>
          </a:p>
        </p:txBody>
      </p:sp>
      <p:sp>
        <p:nvSpPr>
          <p:cNvPr id="20" name="Shape 14"/>
          <p:cNvSpPr/>
          <p:nvPr/>
        </p:nvSpPr>
        <p:spPr>
          <a:xfrm>
            <a:off x="6759535" y="6592848"/>
            <a:ext cx="680085" cy="30480"/>
          </a:xfrm>
          <a:prstGeom prst="roundRect">
            <a:avLst>
              <a:gd name="adj" fmla="val 1115817"/>
            </a:avLst>
          </a:prstGeom>
          <a:solidFill>
            <a:srgbClr val="09123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1" name="Shape 15"/>
          <p:cNvSpPr/>
          <p:nvPr/>
        </p:nvSpPr>
        <p:spPr>
          <a:xfrm>
            <a:off x="6279952" y="6353056"/>
            <a:ext cx="510064" cy="510064"/>
          </a:xfrm>
          <a:prstGeom prst="roundRect">
            <a:avLst>
              <a:gd name="adj" fmla="val 66678"/>
            </a:avLst>
          </a:prstGeom>
          <a:solidFill>
            <a:srgbClr val="0A081B"/>
          </a:solidFill>
          <a:ln w="22860">
            <a:solidFill>
              <a:srgbClr val="09123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3834" y="6419195"/>
            <a:ext cx="302300" cy="377785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668697" y="6430923"/>
            <a:ext cx="2995493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Dispositivos Electrónicos</a:t>
            </a:r>
            <a:endParaRPr lang="en-US" sz="1950" dirty="0"/>
          </a:p>
        </p:txBody>
      </p:sp>
      <p:sp>
        <p:nvSpPr>
          <p:cNvPr id="24" name="Text 17"/>
          <p:cNvSpPr/>
          <p:nvPr/>
        </p:nvSpPr>
        <p:spPr>
          <a:xfrm>
            <a:off x="7614046" y="6745843"/>
            <a:ext cx="6168152" cy="725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Totalmente prohibido el uso de móviles y dispositivos con acceso a internet.</a:t>
            </a:r>
            <a:endParaRPr lang="en-US" sz="1750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296E404-25EE-42A3-9E7C-7E5D39ACDF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07384" y="7089004"/>
            <a:ext cx="1626198" cy="10894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134547"/>
            <a:ext cx="6646545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Prohibiciones Específicas</a:t>
            </a:r>
            <a:endParaRPr lang="en-US" sz="4300" dirty="0"/>
          </a:p>
        </p:txBody>
      </p:sp>
      <p:sp>
        <p:nvSpPr>
          <p:cNvPr id="3" name="Shape 1"/>
          <p:cNvSpPr/>
          <p:nvPr/>
        </p:nvSpPr>
        <p:spPr>
          <a:xfrm>
            <a:off x="864037" y="2314099"/>
            <a:ext cx="2150269" cy="1379696"/>
          </a:xfrm>
          <a:prstGeom prst="roundRect">
            <a:avLst>
              <a:gd name="adj" fmla="val 26842"/>
            </a:avLst>
          </a:prstGeom>
          <a:solidFill>
            <a:srgbClr val="0A081B"/>
          </a:solidFill>
          <a:ln w="30480">
            <a:solidFill>
              <a:srgbClr val="16FFB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78" y="2786896"/>
            <a:ext cx="347186" cy="4339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61122" y="256091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No Firmar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3261122" y="3051929"/>
            <a:ext cx="714779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Prohibido firmar o poner señales identificativas fuera del cabecero.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3137654" y="3678555"/>
            <a:ext cx="10505361" cy="15240"/>
          </a:xfrm>
          <a:prstGeom prst="roundRect">
            <a:avLst>
              <a:gd name="adj" fmla="val 2430000"/>
            </a:avLst>
          </a:prstGeom>
          <a:solidFill>
            <a:srgbClr val="16FFBB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Shape 5"/>
          <p:cNvSpPr/>
          <p:nvPr/>
        </p:nvSpPr>
        <p:spPr>
          <a:xfrm>
            <a:off x="864037" y="3817144"/>
            <a:ext cx="4300657" cy="1379696"/>
          </a:xfrm>
          <a:prstGeom prst="roundRect">
            <a:avLst>
              <a:gd name="adj" fmla="val 26842"/>
            </a:avLst>
          </a:prstGeom>
          <a:solidFill>
            <a:srgbClr val="0A081B"/>
          </a:solidFill>
          <a:ln w="30480">
            <a:solidFill>
              <a:srgbClr val="29DDD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712" y="4289941"/>
            <a:ext cx="347186" cy="43398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411510" y="406396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Móviles Apagados</a:t>
            </a:r>
            <a:endParaRPr lang="en-US" sz="2150" dirty="0"/>
          </a:p>
        </p:txBody>
      </p:sp>
      <p:sp>
        <p:nvSpPr>
          <p:cNvPr id="11" name="Text 7"/>
          <p:cNvSpPr/>
          <p:nvPr/>
        </p:nvSpPr>
        <p:spPr>
          <a:xfrm>
            <a:off x="5411510" y="4554974"/>
            <a:ext cx="730627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Los teléfonos deben permanecer apagados y a la vista sobre la mesa.</a:t>
            </a:r>
            <a:endParaRPr lang="en-US" sz="1900" dirty="0"/>
          </a:p>
        </p:txBody>
      </p:sp>
      <p:sp>
        <p:nvSpPr>
          <p:cNvPr id="12" name="Shape 8"/>
          <p:cNvSpPr/>
          <p:nvPr/>
        </p:nvSpPr>
        <p:spPr>
          <a:xfrm>
            <a:off x="5288042" y="5181600"/>
            <a:ext cx="8354973" cy="15240"/>
          </a:xfrm>
          <a:prstGeom prst="roundRect">
            <a:avLst>
              <a:gd name="adj" fmla="val 2430000"/>
            </a:avLst>
          </a:prstGeom>
          <a:solidFill>
            <a:srgbClr val="29DDD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Shape 9"/>
          <p:cNvSpPr/>
          <p:nvPr/>
        </p:nvSpPr>
        <p:spPr>
          <a:xfrm>
            <a:off x="864037" y="5320189"/>
            <a:ext cx="6451163" cy="1774746"/>
          </a:xfrm>
          <a:prstGeom prst="roundRect">
            <a:avLst>
              <a:gd name="adj" fmla="val 20867"/>
            </a:avLst>
          </a:prstGeom>
          <a:solidFill>
            <a:srgbClr val="0A081B"/>
          </a:solidFill>
          <a:ln w="30480">
            <a:solidFill>
              <a:srgbClr val="37A7E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5966" y="5990511"/>
            <a:ext cx="347186" cy="43398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62017" y="5567005"/>
            <a:ext cx="303204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Calculadoras Limitadas</a:t>
            </a:r>
            <a:endParaRPr lang="en-US" sz="2150" dirty="0"/>
          </a:p>
        </p:txBody>
      </p:sp>
      <p:sp>
        <p:nvSpPr>
          <p:cNvPr id="16" name="Text 11"/>
          <p:cNvSpPr/>
          <p:nvPr/>
        </p:nvSpPr>
        <p:spPr>
          <a:xfrm>
            <a:off x="7562017" y="6058019"/>
            <a:ext cx="595753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No se permiten calculadoras programables, gráficas o financieras.</a:t>
            </a:r>
            <a:endParaRPr lang="en-US" sz="190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C903001-7B37-4A0C-84BF-AD7C1A705B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76904" y="7068585"/>
            <a:ext cx="1656678" cy="11098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232535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Material de Examen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864037" y="2288619"/>
            <a:ext cx="3584615" cy="2625804"/>
          </a:xfrm>
          <a:prstGeom prst="roundRect">
            <a:avLst>
              <a:gd name="adj" fmla="val 14104"/>
            </a:avLst>
          </a:prstGeom>
          <a:solidFill>
            <a:srgbClr val="0A081B"/>
          </a:solidFill>
          <a:ln w="30480">
            <a:solidFill>
              <a:srgbClr val="16FFB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1141333" y="256591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Papel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141333" y="3056930"/>
            <a:ext cx="3030022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Cada estudiante dispone de un tríptico de seis páginas. Se pueden solicitar trípticos adicionales.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695468" y="2288619"/>
            <a:ext cx="3584615" cy="2625804"/>
          </a:xfrm>
          <a:prstGeom prst="roundRect">
            <a:avLst>
              <a:gd name="adj" fmla="val 14104"/>
            </a:avLst>
          </a:prstGeom>
          <a:solidFill>
            <a:srgbClr val="0A081B"/>
          </a:solidFill>
          <a:ln w="30480">
            <a:solidFill>
              <a:srgbClr val="29DDD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4972764" y="256591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Bolígrafo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4972764" y="3056930"/>
            <a:ext cx="303002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Los ejercicios se realizarán con bolígrafo de un solo color (azul o negro).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864037" y="5161240"/>
            <a:ext cx="7415927" cy="2060970"/>
          </a:xfrm>
          <a:prstGeom prst="roundRect">
            <a:avLst>
              <a:gd name="adj" fmla="val 20174"/>
            </a:avLst>
          </a:prstGeom>
          <a:solidFill>
            <a:srgbClr val="0A081B"/>
          </a:solidFill>
          <a:ln w="30480">
            <a:solidFill>
              <a:srgbClr val="37A7E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/>
          <p:nvPr/>
        </p:nvSpPr>
        <p:spPr>
          <a:xfrm>
            <a:off x="1141333" y="543853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Material Específico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1141333" y="5929551"/>
            <a:ext cx="686133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100"/>
              </a:lnSpc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Para Dibujo Técnico: solo </a:t>
            </a:r>
            <a:r>
              <a:rPr lang="en-US" sz="19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lápiz</a:t>
            </a: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</a:t>
            </a:r>
            <a:r>
              <a:rPr lang="es-E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Se podrán utilizar diferentes grosores y durezas </a:t>
            </a: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Para Diseño: llevar material y útiles apropiados.</a:t>
            </a:r>
            <a:endParaRPr lang="en-US" sz="190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B41FC1E-EF38-487A-8062-3E0200A33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6904" y="7068585"/>
            <a:ext cx="1656678" cy="11098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67063"/>
            <a:ext cx="9635847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Materiales Permitidos por Asignatura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1926908" y="2743676"/>
            <a:ext cx="276010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Calculadoras Básicas</a:t>
            </a:r>
            <a:endParaRPr lang="en-US" sz="2150" dirty="0"/>
          </a:p>
        </p:txBody>
      </p:sp>
      <p:sp>
        <p:nvSpPr>
          <p:cNvPr id="4" name="Text 2"/>
          <p:cNvSpPr/>
          <p:nvPr/>
        </p:nvSpPr>
        <p:spPr>
          <a:xfrm>
            <a:off x="864037" y="3234690"/>
            <a:ext cx="382297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Permitidas para materias que lo requieran. No programables ni gráficas.</a:t>
            </a:r>
            <a:endParaRPr lang="en-US" sz="1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299" y="2446615"/>
            <a:ext cx="4515803" cy="4515803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1611" y="3180517"/>
            <a:ext cx="369332" cy="46172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3386" y="294120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Diccionarios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9943386" y="3432215"/>
            <a:ext cx="382297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Para latín y griego. Se permiten folletos gramaticales incluidos.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7299" y="2446615"/>
            <a:ext cx="4515803" cy="4515803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3553" y="3564731"/>
            <a:ext cx="369332" cy="46172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43386" y="5384244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Dibujo Técnico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9943386" y="5875258"/>
            <a:ext cx="382297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Solo lápiz. Diferentes grosores para distinguir líneas y construcciones.</a:t>
            </a:r>
            <a:endParaRPr lang="en-US" sz="19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7299" y="2446615"/>
            <a:ext cx="4515803" cy="4515803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9338" y="5766673"/>
            <a:ext cx="369332" cy="46172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943814" y="5384244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Diseño</a:t>
            </a:r>
            <a:endParaRPr lang="en-US" sz="2150" dirty="0"/>
          </a:p>
        </p:txBody>
      </p:sp>
      <p:sp>
        <p:nvSpPr>
          <p:cNvPr id="16" name="Text 8"/>
          <p:cNvSpPr/>
          <p:nvPr/>
        </p:nvSpPr>
        <p:spPr>
          <a:xfrm>
            <a:off x="864037" y="5875258"/>
            <a:ext cx="382297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El alumno debe llevar material y útiles apropiados para el dibujo.</a:t>
            </a:r>
            <a:endParaRPr lang="en-US" sz="190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7299" y="2446615"/>
            <a:ext cx="4515803" cy="4515803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7396" y="5382458"/>
            <a:ext cx="369332" cy="46172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6124C94-3D26-4169-8895-8BD13C2FDC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876904" y="7068585"/>
            <a:ext cx="1656678" cy="11098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7925" y="867013"/>
            <a:ext cx="5603558" cy="612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Estructura y Optatividad</a:t>
            </a:r>
            <a:endParaRPr lang="en-US" sz="38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925" y="1809869"/>
            <a:ext cx="1102162" cy="132266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90723" y="2030254"/>
            <a:ext cx="2449354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Consulta Previa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7690723" y="2468523"/>
            <a:ext cx="6168152" cy="352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La estructura es similar al modelo "0" disponible en la web oficial.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925" y="3132534"/>
            <a:ext cx="1102162" cy="132266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90723" y="3352919"/>
            <a:ext cx="2749391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Atención a Indicaciones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7690723" y="3791188"/>
            <a:ext cx="6168152" cy="352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Cada materia puede presentar una opcionalidad distinta.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7925" y="4455200"/>
            <a:ext cx="1102162" cy="132266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90723" y="4675584"/>
            <a:ext cx="2449354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Elección Correcta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7690723" y="5113853"/>
            <a:ext cx="6168152" cy="352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Es importante hacer bien la elección cuando exista optatividad.</a:t>
            </a:r>
            <a:endParaRPr lang="en-US" sz="17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7925" y="5777865"/>
            <a:ext cx="1102162" cy="158460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690723" y="5998250"/>
            <a:ext cx="2545199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Criterio de Corrección</a:t>
            </a:r>
            <a:endParaRPr lang="en-US" sz="1900" dirty="0"/>
          </a:p>
        </p:txBody>
      </p:sp>
      <p:sp>
        <p:nvSpPr>
          <p:cNvPr id="15" name="Text 8"/>
          <p:cNvSpPr/>
          <p:nvPr/>
        </p:nvSpPr>
        <p:spPr>
          <a:xfrm>
            <a:off x="7690723" y="6436519"/>
            <a:ext cx="6168152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Solo se corregirán las preguntas claramente elegidas, en orden de aparición.</a:t>
            </a:r>
            <a:endParaRPr lang="en-US" sz="170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6FA1AA3-03AE-465E-8F0F-E1FA70023C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76904" y="7068585"/>
            <a:ext cx="1656678" cy="11098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260044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endParaRPr lang="en-US" sz="4300" dirty="0"/>
          </a:p>
        </p:txBody>
      </p:sp>
      <p:pic>
        <p:nvPicPr>
          <p:cNvPr id="4" name="videoplayback">
            <a:hlinkClick r:id="" action="ppaction://media"/>
            <a:extLst>
              <a:ext uri="{FF2B5EF4-FFF2-40B4-BE49-F238E27FC236}">
                <a16:creationId xmlns:a16="http://schemas.microsoft.com/office/drawing/2014/main" id="{DB71C395-EDAC-4254-8F26-547F74E76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9548" y="284406"/>
            <a:ext cx="13952668" cy="7848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7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48132"/>
            <a:ext cx="12243792" cy="946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450"/>
              </a:lnSpc>
              <a:buNone/>
            </a:pPr>
            <a:r>
              <a:rPr lang="en-US" sz="595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Consecuencias de Incumplimiento</a:t>
            </a:r>
            <a:endParaRPr lang="en-US" sz="5950" dirty="0"/>
          </a:p>
        </p:txBody>
      </p:sp>
      <p:sp>
        <p:nvSpPr>
          <p:cNvPr id="3" name="Text 1"/>
          <p:cNvSpPr/>
          <p:nvPr/>
        </p:nvSpPr>
        <p:spPr>
          <a:xfrm>
            <a:off x="864037" y="2688193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El incumplimiento de cualquiera de las normas anteriores puede tener graves repercusiones para tu evaluación y futuro académico.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64037" y="3755946"/>
            <a:ext cx="555427" cy="555427"/>
          </a:xfrm>
          <a:prstGeom prst="roundRect">
            <a:avLst>
              <a:gd name="adj" fmla="val 66675"/>
            </a:avLst>
          </a:prstGeom>
          <a:solidFill>
            <a:srgbClr val="0A081B"/>
          </a:solidFill>
          <a:ln w="30480">
            <a:solidFill>
              <a:srgbClr val="16FFB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146" y="3827859"/>
            <a:ext cx="329089" cy="411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66280" y="384071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Expulsión Inmediata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666280" y="4331732"/>
            <a:ext cx="54946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El tribunal podrá expulsar al estudiante que incumpla gravemente las normas establecidas.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7469505" y="3755946"/>
            <a:ext cx="555427" cy="555427"/>
          </a:xfrm>
          <a:prstGeom prst="roundRect">
            <a:avLst>
              <a:gd name="adj" fmla="val 66675"/>
            </a:avLst>
          </a:prstGeom>
          <a:solidFill>
            <a:srgbClr val="0A081B"/>
          </a:solidFill>
          <a:ln w="30480">
            <a:solidFill>
              <a:srgbClr val="29DDD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2614" y="3827859"/>
            <a:ext cx="329089" cy="4114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71748" y="3840718"/>
            <a:ext cx="292989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Anulación de la Prueba</a:t>
            </a:r>
            <a:endParaRPr lang="en-US" sz="2150" dirty="0"/>
          </a:p>
        </p:txBody>
      </p:sp>
      <p:sp>
        <p:nvSpPr>
          <p:cNvPr id="11" name="Text 7"/>
          <p:cNvSpPr/>
          <p:nvPr/>
        </p:nvSpPr>
        <p:spPr>
          <a:xfrm>
            <a:off x="8271748" y="4331732"/>
            <a:ext cx="54946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La copia o uso de dispositivos prohibidos conlleva la invalidación completa de la convocatoria.</a:t>
            </a:r>
            <a:endParaRPr lang="en-US" sz="1900" dirty="0"/>
          </a:p>
        </p:txBody>
      </p:sp>
      <p:sp>
        <p:nvSpPr>
          <p:cNvPr id="12" name="Shape 8"/>
          <p:cNvSpPr/>
          <p:nvPr/>
        </p:nvSpPr>
        <p:spPr>
          <a:xfrm>
            <a:off x="864037" y="5615583"/>
            <a:ext cx="555427" cy="555427"/>
          </a:xfrm>
          <a:prstGeom prst="roundRect">
            <a:avLst>
              <a:gd name="adj" fmla="val 66675"/>
            </a:avLst>
          </a:prstGeom>
          <a:solidFill>
            <a:srgbClr val="0A081B"/>
          </a:solidFill>
          <a:ln w="30480">
            <a:solidFill>
              <a:srgbClr val="37A7E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146" y="5687497"/>
            <a:ext cx="329089" cy="4114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666280" y="5700355"/>
            <a:ext cx="3165515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Pérdida de Convocatoria</a:t>
            </a:r>
            <a:endParaRPr lang="en-US" sz="2150" dirty="0"/>
          </a:p>
        </p:txBody>
      </p:sp>
      <p:sp>
        <p:nvSpPr>
          <p:cNvPr id="15" name="Text 10"/>
          <p:cNvSpPr/>
          <p:nvPr/>
        </p:nvSpPr>
        <p:spPr>
          <a:xfrm>
            <a:off x="1666280" y="6191369"/>
            <a:ext cx="54946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 pierde el derecho a ser evaluado hasta la siguiente convocatoria oficial.</a:t>
            </a:r>
            <a:endParaRPr lang="en-US" sz="1900" dirty="0"/>
          </a:p>
        </p:txBody>
      </p:sp>
      <p:sp>
        <p:nvSpPr>
          <p:cNvPr id="16" name="Shape 11"/>
          <p:cNvSpPr/>
          <p:nvPr/>
        </p:nvSpPr>
        <p:spPr>
          <a:xfrm>
            <a:off x="7469505" y="5615583"/>
            <a:ext cx="555427" cy="555427"/>
          </a:xfrm>
          <a:prstGeom prst="roundRect">
            <a:avLst>
              <a:gd name="adj" fmla="val 66675"/>
            </a:avLst>
          </a:prstGeom>
          <a:solidFill>
            <a:srgbClr val="0A081B"/>
          </a:solidFill>
          <a:ln w="30480">
            <a:solidFill>
              <a:srgbClr val="09123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2614" y="5687497"/>
            <a:ext cx="329089" cy="41148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271748" y="5700355"/>
            <a:ext cx="292060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Sanciones Adicionales</a:t>
            </a:r>
            <a:endParaRPr lang="en-US" sz="2150" dirty="0"/>
          </a:p>
        </p:txBody>
      </p:sp>
      <p:sp>
        <p:nvSpPr>
          <p:cNvPr id="19" name="Text 13"/>
          <p:cNvSpPr/>
          <p:nvPr/>
        </p:nvSpPr>
        <p:spPr>
          <a:xfrm>
            <a:off x="8271748" y="6191369"/>
            <a:ext cx="54946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Posibles medidas disciplinarias según la gravedad de la infracción cometida.</a:t>
            </a:r>
            <a:endParaRPr lang="en-US" sz="190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B9B345C-D0B4-47A4-86C0-2D6877AE15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76904" y="7068585"/>
            <a:ext cx="1656678" cy="11098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25-05-20 a las 21.37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667" y="156615"/>
            <a:ext cx="9506693" cy="803747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B9B345C-D0B4-47A4-86C0-2D6877AE1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6904" y="7068585"/>
            <a:ext cx="1656678" cy="110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34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HORARIO DEFINITIVO PAU ORDINARIA 2025_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1" b="10244"/>
          <a:stretch/>
        </p:blipFill>
        <p:spPr>
          <a:xfrm>
            <a:off x="2617832" y="0"/>
            <a:ext cx="6710005" cy="813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3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ptura de pantalla 2024-03-07 a las 19.10.3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8" b="17001"/>
          <a:stretch/>
        </p:blipFill>
        <p:spPr>
          <a:xfrm>
            <a:off x="1533004" y="545535"/>
            <a:ext cx="12407662" cy="768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003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461</Words>
  <Application>Microsoft Office PowerPoint</Application>
  <PresentationFormat>Personalizado</PresentationFormat>
  <Paragraphs>75</Paragraphs>
  <Slides>12</Slides>
  <Notes>9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Barlow</vt:lpstr>
      <vt:lpstr>Arial</vt:lpstr>
      <vt:lpstr>Spline Sans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BEATRIZ VEGA ILLERA</cp:lastModifiedBy>
  <cp:revision>5</cp:revision>
  <dcterms:created xsi:type="dcterms:W3CDTF">2025-05-13T10:17:19Z</dcterms:created>
  <dcterms:modified xsi:type="dcterms:W3CDTF">2025-05-21T08:32:54Z</dcterms:modified>
</cp:coreProperties>
</file>