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" panose="020B0604020202020204" charset="0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5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405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120820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Guía de Matrícula PAU: Todo lo que necesitas saber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816554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pic>
        <p:nvPicPr>
          <p:cNvPr id="1026" name="Picture 2" descr="IES VELA ZANET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27618"/>
            <a:ext cx="48768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501735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Proceso de Matrícula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2539365"/>
            <a:ext cx="162401" cy="1179552"/>
          </a:xfrm>
          <a:prstGeom prst="roundRect">
            <a:avLst>
              <a:gd name="adj" fmla="val 2001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45632" y="253936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Lugar de Matrícula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245632" y="3025497"/>
            <a:ext cx="71400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Acude a la secretaría de tu centro educativo. Allí te orientarán sobre el proceso completo.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83231" y="3935492"/>
            <a:ext cx="162401" cy="1179552"/>
          </a:xfrm>
          <a:prstGeom prst="roundRect">
            <a:avLst>
              <a:gd name="adj" fmla="val 2001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70553" y="3935492"/>
            <a:ext cx="320444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Selección de Asignaturas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70553" y="4421624"/>
            <a:ext cx="681513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Elige las materias según las fases en las que participarás. El personal te guiará en esta decisión.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408271" y="5331619"/>
            <a:ext cx="162401" cy="1179552"/>
          </a:xfrm>
          <a:prstGeom prst="roundRect">
            <a:avLst>
              <a:gd name="adj" fmla="val 2001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895594" y="533161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Pago de Tasas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895594" y="5817751"/>
            <a:ext cx="649009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Recibirás un recibo para realizar el pago. Puedes pagarlo online siguiendo las instrucciones proporcionadas.</a:t>
            </a:r>
            <a:endParaRPr lang="en-US" sz="1700" dirty="0"/>
          </a:p>
        </p:txBody>
      </p:sp>
      <p:pic>
        <p:nvPicPr>
          <p:cNvPr id="2050" name="Picture 2" descr="IES VELA ZANET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33581"/>
            <a:ext cx="16465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151811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Plazos de Matrícula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488430" y="2189440"/>
            <a:ext cx="30480" cy="4888230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</p:sp>
      <p:sp>
        <p:nvSpPr>
          <p:cNvPr id="5" name="Shape 2"/>
          <p:cNvSpPr/>
          <p:nvPr/>
        </p:nvSpPr>
        <p:spPr>
          <a:xfrm>
            <a:off x="6701671" y="2417921"/>
            <a:ext cx="649962" cy="30480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</p:sp>
      <p:sp>
        <p:nvSpPr>
          <p:cNvPr id="6" name="Shape 3"/>
          <p:cNvSpPr/>
          <p:nvPr/>
        </p:nvSpPr>
        <p:spPr>
          <a:xfrm>
            <a:off x="6244709" y="2189440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397" y="2219385"/>
            <a:ext cx="342067" cy="42755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71661" y="2263854"/>
            <a:ext cx="2889171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Convocatoria Ordinaria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571661" y="2749987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 22 al 28 de mayo de 2025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7571661" y="3226594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Pago obligatorio antes del 29 de mayo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701671" y="4235053"/>
            <a:ext cx="649962" cy="30480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</p:sp>
      <p:sp>
        <p:nvSpPr>
          <p:cNvPr id="12" name="Shape 8"/>
          <p:cNvSpPr/>
          <p:nvPr/>
        </p:nvSpPr>
        <p:spPr>
          <a:xfrm>
            <a:off x="6244709" y="4006572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397" y="4036516"/>
            <a:ext cx="342067" cy="42755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71661" y="4080986"/>
            <a:ext cx="355699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Convocatoria Extraordinaria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571661" y="4567118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 20 al 25 de junio de 2025</a:t>
            </a:r>
            <a:endParaRPr lang="en-US" sz="1700" dirty="0"/>
          </a:p>
        </p:txBody>
      </p:sp>
      <p:sp>
        <p:nvSpPr>
          <p:cNvPr id="16" name="Text 11"/>
          <p:cNvSpPr/>
          <p:nvPr/>
        </p:nvSpPr>
        <p:spPr>
          <a:xfrm>
            <a:off x="7571661" y="5043726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Pago obligatorio antes del 26 de junio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6701671" y="6052185"/>
            <a:ext cx="649962" cy="30480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</p:sp>
      <p:sp>
        <p:nvSpPr>
          <p:cNvPr id="18" name="Shape 13"/>
          <p:cNvSpPr/>
          <p:nvPr/>
        </p:nvSpPr>
        <p:spPr>
          <a:xfrm>
            <a:off x="6244709" y="5823704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7397" y="5853648"/>
            <a:ext cx="342067" cy="42755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71661" y="589811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¡Importante!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71661" y="6384250"/>
            <a:ext cx="630043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Realiza el pago lo antes posible. No se admitirán pagos fuera de plazo.</a:t>
            </a:r>
            <a:endParaRPr lang="en-US" sz="1700" dirty="0"/>
          </a:p>
        </p:txBody>
      </p:sp>
      <p:pic>
        <p:nvPicPr>
          <p:cNvPr id="22" name="Picture 2" descr="IES VELA ZANETT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18083"/>
            <a:ext cx="17978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13157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Fase General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44709" y="2169200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17397" y="2199144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6948726" y="2243614"/>
            <a:ext cx="405836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Lengua Castellana y Literatura II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948726" y="2729746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Obligatoria para todos los estudiantes.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44709" y="3509724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17397" y="3539669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6948726" y="3584138"/>
            <a:ext cx="541091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Historia de España o Historia de la Filosofía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948726" y="4070271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Eliges una de estas dos asignaturas.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44709" y="4850249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17397" y="4880193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6948726" y="492466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Lengua Extranjera II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948726" y="5410795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Normalmente inglés, francés o alemán.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244709" y="6190774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17397" y="6220718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6948726" y="626518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Materia de Modalidad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948726" y="6751320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Asignatura específica de tu bachillerato.</a:t>
            </a:r>
            <a:endParaRPr lang="en-US" sz="1700" dirty="0"/>
          </a:p>
        </p:txBody>
      </p:sp>
      <p:pic>
        <p:nvPicPr>
          <p:cNvPr id="20" name="Picture 2" descr="IES VELA ZANET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18083"/>
            <a:ext cx="17978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513046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Fase Específica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2550676"/>
            <a:ext cx="3705463" cy="2321362"/>
          </a:xfrm>
          <a:prstGeom prst="roundRect">
            <a:avLst>
              <a:gd name="adj" fmla="val 14000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2504" y="277487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Carácter Voluntario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82504" y="3261003"/>
            <a:ext cx="3257074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 fase te permite mejorar la nota de admisión. No es obligatoria pero muy recomendable.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680347" y="2550676"/>
            <a:ext cx="3705463" cy="2321362"/>
          </a:xfrm>
          <a:prstGeom prst="roundRect">
            <a:avLst>
              <a:gd name="adj" fmla="val 14000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04542" y="277487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Materias Elegibles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04542" y="3261003"/>
            <a:ext cx="3257074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Máximo tres asignaturas de 2º de Bachillerato, diferentes a las elegidas en Fase General.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58309" y="5088612"/>
            <a:ext cx="7627382" cy="1627942"/>
          </a:xfrm>
          <a:prstGeom prst="roundRect">
            <a:avLst>
              <a:gd name="adj" fmla="val 1996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2504" y="5312807"/>
            <a:ext cx="348686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Segunda Lengua Extranjera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2504" y="5798939"/>
            <a:ext cx="717899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Puedes incluir un idioma extranjero distinto al elegido en la Fase General.</a:t>
            </a:r>
            <a:endParaRPr lang="en-US" sz="1700" dirty="0"/>
          </a:p>
        </p:txBody>
      </p:sp>
      <p:pic>
        <p:nvPicPr>
          <p:cNvPr id="13" name="Picture 2" descr="IES VELA ZANET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18083"/>
            <a:ext cx="17978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872014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Precios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1909643"/>
            <a:ext cx="7627382" cy="4510802"/>
          </a:xfrm>
          <a:prstGeom prst="roundRect">
            <a:avLst>
              <a:gd name="adj" fmla="val 72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5929" y="1917263"/>
            <a:ext cx="7612142" cy="6217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82504" y="2054781"/>
            <a:ext cx="33691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Sólo Fase General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792385" y="2054781"/>
            <a:ext cx="33691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76,82€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65929" y="2539008"/>
            <a:ext cx="7612142" cy="9684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82504" y="2676525"/>
            <a:ext cx="336911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Fase General + 1 asignatura específica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4792385" y="2676525"/>
            <a:ext cx="33691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87,15€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65929" y="3507462"/>
            <a:ext cx="7612142" cy="96845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82504" y="3644979"/>
            <a:ext cx="336911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Fase General + 2 asignaturas específicas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792385" y="3644979"/>
            <a:ext cx="33691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97,48€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765929" y="4475917"/>
            <a:ext cx="7612142" cy="9684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982504" y="4613434"/>
            <a:ext cx="336911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Fase General + 3 asignaturas específicas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792385" y="4613434"/>
            <a:ext cx="33691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107,81€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65929" y="5444371"/>
            <a:ext cx="7612142" cy="96845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82504" y="5581888"/>
            <a:ext cx="336911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Fase General + 4 asignaturas específicas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4792385" y="5581888"/>
            <a:ext cx="33691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118,14€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758309" y="6664166"/>
            <a:ext cx="76273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asignatura adicional en Fase Específica supone un coste de 10,33€.</a:t>
            </a:r>
            <a:endParaRPr lang="en-US" sz="1700" dirty="0"/>
          </a:p>
        </p:txBody>
      </p:sp>
      <p:pic>
        <p:nvPicPr>
          <p:cNvPr id="21" name="Picture 2" descr="IES VELA ZANET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18083"/>
            <a:ext cx="17978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933932"/>
            <a:ext cx="720173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Bonificaciones y Exenciones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18813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Bonificación del 50%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760946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Familias Numerosas de categoría general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7139" y="318813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Exención Total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7139" y="3760946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Estudiantes con discapacidad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7139" y="418338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Familias Numerosas de categoría especial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139" y="460581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Víctimas de terrorismo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7139" y="5028248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Víctimas de violencia de género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87139" y="545068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Beneficiarios de ingreso mínimo vital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587139" y="587311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Beneficiarios de Protección Temporal (Ucrania)</a:t>
            </a:r>
            <a:endParaRPr lang="en-US" sz="1700" dirty="0"/>
          </a:p>
        </p:txBody>
      </p:sp>
      <p:pic>
        <p:nvPicPr>
          <p:cNvPr id="12" name="Picture 2" descr="IES VELA ZANET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18083"/>
            <a:ext cx="17978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939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304" y="3130034"/>
            <a:ext cx="5812274" cy="675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Mejora de Calificaciones</a:t>
            </a:r>
            <a:endParaRPr lang="en-US" sz="4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04" y="4148852"/>
            <a:ext cx="513040" cy="5130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36489" y="4234815"/>
            <a:ext cx="2700695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Fase General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1436489" y="4695468"/>
            <a:ext cx="12475607" cy="3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Puedes repetir solo esta fase para mejorar tu nota de acceso.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04" y="5470088"/>
            <a:ext cx="513040" cy="5130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36489" y="5556052"/>
            <a:ext cx="2700695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Fase Específica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1436489" y="6016704"/>
            <a:ext cx="12475607" cy="3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Realiza solo esta fase para mejorar tu nota de admisión.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304" y="6791325"/>
            <a:ext cx="513040" cy="5130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36489" y="6877288"/>
            <a:ext cx="2700695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Ambas Fases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1436489" y="7337941"/>
            <a:ext cx="12475607" cy="3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También puedes presentarte a las dos fases para una mejora completa.</a:t>
            </a:r>
            <a:endParaRPr lang="en-US" sz="1600" dirty="0"/>
          </a:p>
        </p:txBody>
      </p:sp>
      <p:pic>
        <p:nvPicPr>
          <p:cNvPr id="13" name="Picture 2" descr="IES VELA ZANETT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97" y="7018083"/>
            <a:ext cx="1797803" cy="11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380</Words>
  <Application>Microsoft Office PowerPoint</Application>
  <PresentationFormat>Personalizado</PresentationFormat>
  <Paragraphs>74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Barlow Bold</vt:lpstr>
      <vt:lpstr>Arial</vt:lpstr>
      <vt:lpstr>Calibri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USUARIO</cp:lastModifiedBy>
  <cp:revision>3</cp:revision>
  <dcterms:created xsi:type="dcterms:W3CDTF">2025-05-15T11:38:25Z</dcterms:created>
  <dcterms:modified xsi:type="dcterms:W3CDTF">2025-05-16T08:44:46Z</dcterms:modified>
</cp:coreProperties>
</file>